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8288000" cy="10287000"/>
  <p:notesSz cx="6858000" cy="9144000"/>
  <p:embeddedFontLst>
    <p:embeddedFont>
      <p:font typeface="Anton" panose="020F0502020204030204" pitchFamily="2" charset="0"/>
      <p:regular r:id="rId15"/>
    </p:embeddedFont>
    <p:embeddedFont>
      <p:font typeface="Inter" panose="020B0604020202020204" charset="0"/>
      <p:regular r:id="rId16"/>
    </p:embeddedFont>
    <p:embeddedFont>
      <p:font typeface="Inter Medium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-2110819" y="6292103"/>
            <a:ext cx="4966183" cy="5011745"/>
          </a:xfrm>
          <a:custGeom>
            <a:avLst/>
            <a:gdLst/>
            <a:ahLst/>
            <a:cxnLst/>
            <a:rect l="l" t="t" r="r" b="b"/>
            <a:pathLst>
              <a:path w="4966183" h="5011745">
                <a:moveTo>
                  <a:pt x="0" y="0"/>
                </a:moveTo>
                <a:lnTo>
                  <a:pt x="4966184" y="0"/>
                </a:lnTo>
                <a:lnTo>
                  <a:pt x="4966184" y="5011745"/>
                </a:lnTo>
                <a:lnTo>
                  <a:pt x="0" y="5011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 flipV="1">
            <a:off x="15398673" y="6251626"/>
            <a:ext cx="4966183" cy="5011745"/>
          </a:xfrm>
          <a:custGeom>
            <a:avLst/>
            <a:gdLst/>
            <a:ahLst/>
            <a:cxnLst/>
            <a:rect l="l" t="t" r="r" b="b"/>
            <a:pathLst>
              <a:path w="4966183" h="5011745">
                <a:moveTo>
                  <a:pt x="0" y="5011745"/>
                </a:moveTo>
                <a:lnTo>
                  <a:pt x="4966184" y="5011745"/>
                </a:lnTo>
                <a:lnTo>
                  <a:pt x="4966184" y="0"/>
                </a:lnTo>
                <a:lnTo>
                  <a:pt x="0" y="0"/>
                </a:lnTo>
                <a:lnTo>
                  <a:pt x="0" y="501174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53447" y="5769734"/>
            <a:ext cx="14492398" cy="1002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1"/>
              </a:lnSpc>
              <a:spcBef>
                <a:spcPct val="0"/>
              </a:spcBef>
            </a:pPr>
            <a:r>
              <a:rPr lang="en-US" sz="2901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INTEGRATING SENSOR NETWORKS, MACHINE LEARNING, AND </a:t>
            </a:r>
          </a:p>
          <a:p>
            <a:pPr algn="ctr">
              <a:lnSpc>
                <a:spcPts val="4061"/>
              </a:lnSpc>
              <a:spcBef>
                <a:spcPct val="0"/>
              </a:spcBef>
            </a:pPr>
            <a:r>
              <a:rPr lang="en-US" sz="2901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MATHEMATICAL MODELS FOR VACCINE &amp; FRUIT STORAGE SAFETY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01147" y="1194435"/>
            <a:ext cx="13485706" cy="396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REAL-TIME IOT-BASED </a:t>
            </a:r>
          </a:p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COLD CHAIN MONITORING &amp; PREDICTIVE ANALYTICS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53894" y="7886065"/>
            <a:ext cx="5581379" cy="1372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InnovAct 2025</a:t>
            </a:r>
          </a:p>
          <a:p>
            <a:pPr algn="ctr">
              <a:lnSpc>
                <a:spcPts val="3639"/>
              </a:lnSpc>
            </a:pPr>
            <a:r>
              <a:rPr lang="en-US" sz="2599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Track: IoT Based Technologies</a:t>
            </a: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Innovation ID: IR2025-996042</a:t>
            </a:r>
          </a:p>
        </p:txBody>
      </p:sp>
      <p:sp>
        <p:nvSpPr>
          <p:cNvPr id="8" name="Freeform 8"/>
          <p:cNvSpPr/>
          <p:nvPr/>
        </p:nvSpPr>
        <p:spPr>
          <a:xfrm>
            <a:off x="1029671" y="3248341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534553" y="3248341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9567" y="1881607"/>
            <a:ext cx="8954433" cy="4938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Integrate with AI-driven route optimization to minimize exposure during transit.</a:t>
            </a:r>
          </a:p>
          <a:p>
            <a:pPr algn="l">
              <a:lnSpc>
                <a:spcPts val="3960"/>
              </a:lnSpc>
            </a:pPr>
            <a:endParaRPr lang="en-US" sz="282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Expand physics-informed models using additional sensor data (vibration, light, gas composition).</a:t>
            </a:r>
          </a:p>
          <a:p>
            <a:pPr algn="l">
              <a:lnSpc>
                <a:spcPts val="3960"/>
              </a:lnSpc>
            </a:pPr>
            <a:endParaRPr lang="en-US" sz="282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Enable blockchain-based secure logging for tamper-proof audit trails.</a:t>
            </a:r>
          </a:p>
          <a:p>
            <a:pPr algn="l">
              <a:lnSpc>
                <a:spcPts val="3960"/>
              </a:lnSpc>
              <a:spcBef>
                <a:spcPct val="0"/>
              </a:spcBef>
            </a:pPr>
            <a:endParaRPr lang="en-US" sz="282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Freeform 3"/>
          <p:cNvSpPr/>
          <p:nvPr/>
        </p:nvSpPr>
        <p:spPr>
          <a:xfrm rot="4043485">
            <a:off x="11376971" y="8929819"/>
            <a:ext cx="2074307" cy="2124523"/>
          </a:xfrm>
          <a:custGeom>
            <a:avLst/>
            <a:gdLst/>
            <a:ahLst/>
            <a:cxnLst/>
            <a:rect l="l" t="t" r="r" b="b"/>
            <a:pathLst>
              <a:path w="2074307" h="2124523">
                <a:moveTo>
                  <a:pt x="0" y="0"/>
                </a:moveTo>
                <a:lnTo>
                  <a:pt x="2074306" y="0"/>
                </a:lnTo>
                <a:lnTo>
                  <a:pt x="2074306" y="2124522"/>
                </a:lnTo>
                <a:lnTo>
                  <a:pt x="0" y="2124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04924" y="9487317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763000" y="1923415"/>
            <a:ext cx="9184639" cy="6061862"/>
          </a:xfrm>
          <a:custGeom>
            <a:avLst/>
            <a:gdLst/>
            <a:ahLst/>
            <a:cxnLst/>
            <a:rect l="l" t="t" r="r" b="b"/>
            <a:pathLst>
              <a:path w="9184639" h="6061862">
                <a:moveTo>
                  <a:pt x="0" y="0"/>
                </a:moveTo>
                <a:lnTo>
                  <a:pt x="9184639" y="0"/>
                </a:lnTo>
                <a:lnTo>
                  <a:pt x="9184639" y="6061862"/>
                </a:lnTo>
                <a:lnTo>
                  <a:pt x="0" y="60618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05282" y="492125"/>
            <a:ext cx="10351442" cy="1421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FUTURE SCOPE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09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4924" y="6687300"/>
            <a:ext cx="8839076" cy="196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Connect with national cold-chain and immunization networks for centralized monitoring.</a:t>
            </a:r>
          </a:p>
          <a:p>
            <a:pPr algn="l">
              <a:lnSpc>
                <a:spcPts val="3960"/>
              </a:lnSpc>
            </a:pPr>
            <a:endParaRPr lang="en-US" sz="282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04924" y="8282407"/>
            <a:ext cx="11056236" cy="975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Incorporate predictive energy management and sustainable cold storage solutions.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043485">
            <a:off x="11376971" y="8929819"/>
            <a:ext cx="2074307" cy="2124523"/>
          </a:xfrm>
          <a:custGeom>
            <a:avLst/>
            <a:gdLst/>
            <a:ahLst/>
            <a:cxnLst/>
            <a:rect l="l" t="t" r="r" b="b"/>
            <a:pathLst>
              <a:path w="2074307" h="2124523">
                <a:moveTo>
                  <a:pt x="0" y="0"/>
                </a:moveTo>
                <a:lnTo>
                  <a:pt x="2074306" y="0"/>
                </a:lnTo>
                <a:lnTo>
                  <a:pt x="2074306" y="2124522"/>
                </a:lnTo>
                <a:lnTo>
                  <a:pt x="0" y="2124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4924" y="9487317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37297" y="1102043"/>
            <a:ext cx="10351442" cy="1421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10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01188" y="3089062"/>
            <a:ext cx="14023659" cy="5379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60"/>
              </a:lnSpc>
            </a:pPr>
            <a:r>
              <a:rPr lang="en-US" sz="382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Our platform transforms cold-chain monitoring by integrating real-time telemetry with physics-informed spoilage models, anomaly detection, and ML-based predictions. Unlike purely black-box approaches, it provides interpretable insights into why spoilage may occur, enabling proactive interventions, reducing waste, and ensuring product safety with transparent, actionable intelligence.</a:t>
            </a:r>
          </a:p>
          <a:p>
            <a:pPr algn="ctr">
              <a:lnSpc>
                <a:spcPts val="5360"/>
              </a:lnSpc>
            </a:pPr>
            <a:endParaRPr lang="en-US" sz="3828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7221" y="1765310"/>
            <a:ext cx="9215407" cy="1421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ACKNOWLEDGEMENTS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38999" y="4231343"/>
            <a:ext cx="8171849" cy="3692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16"/>
              </a:lnSpc>
            </a:pPr>
            <a:r>
              <a:rPr lang="en-US" sz="35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Lakshay Chauhan -23BCE0644</a:t>
            </a:r>
          </a:p>
          <a:p>
            <a:pPr algn="ctr">
              <a:lnSpc>
                <a:spcPts val="4916"/>
              </a:lnSpc>
            </a:pPr>
            <a:r>
              <a:rPr lang="en-US" sz="35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Raghav Krishna-23BEC0191</a:t>
            </a:r>
          </a:p>
          <a:p>
            <a:pPr algn="ctr">
              <a:lnSpc>
                <a:spcPts val="4916"/>
              </a:lnSpc>
            </a:pPr>
            <a:r>
              <a:rPr lang="en-US" sz="35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Krish Sinha-23BEC0280</a:t>
            </a:r>
          </a:p>
          <a:p>
            <a:pPr algn="ctr">
              <a:lnSpc>
                <a:spcPts val="4916"/>
              </a:lnSpc>
            </a:pPr>
            <a:r>
              <a:rPr lang="en-US" sz="35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Tanisha Choudhuri-23BML0081</a:t>
            </a:r>
          </a:p>
          <a:p>
            <a:pPr algn="ctr">
              <a:lnSpc>
                <a:spcPts val="4916"/>
              </a:lnSpc>
            </a:pPr>
            <a:r>
              <a:rPr lang="en-US" sz="351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Prajjit Basu-23BDS0067</a:t>
            </a:r>
          </a:p>
          <a:p>
            <a:pPr algn="ctr">
              <a:lnSpc>
                <a:spcPts val="4916"/>
              </a:lnSpc>
              <a:spcBef>
                <a:spcPct val="0"/>
              </a:spcBef>
            </a:pPr>
            <a:endParaRPr lang="en-US" sz="351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Freeform 4"/>
          <p:cNvSpPr/>
          <p:nvPr/>
        </p:nvSpPr>
        <p:spPr>
          <a:xfrm rot="2960846">
            <a:off x="15936300" y="3008585"/>
            <a:ext cx="5984713" cy="2578867"/>
          </a:xfrm>
          <a:custGeom>
            <a:avLst/>
            <a:gdLst/>
            <a:ahLst/>
            <a:cxnLst/>
            <a:rect l="l" t="t" r="r" b="b"/>
            <a:pathLst>
              <a:path w="5984713" h="2578867">
                <a:moveTo>
                  <a:pt x="0" y="0"/>
                </a:moveTo>
                <a:lnTo>
                  <a:pt x="5984712" y="0"/>
                </a:lnTo>
                <a:lnTo>
                  <a:pt x="5984712" y="2578867"/>
                </a:lnTo>
                <a:lnTo>
                  <a:pt x="0" y="2578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000964" y="672465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11</a:t>
            </a:r>
          </a:p>
        </p:txBody>
      </p:sp>
      <p:sp>
        <p:nvSpPr>
          <p:cNvPr id="6" name="Freeform 6"/>
          <p:cNvSpPr/>
          <p:nvPr/>
        </p:nvSpPr>
        <p:spPr>
          <a:xfrm>
            <a:off x="16592074" y="3813901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5" y="0"/>
                </a:lnTo>
                <a:lnTo>
                  <a:pt x="723775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03768" y="3813164"/>
            <a:ext cx="9215407" cy="2508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147"/>
              </a:lnSpc>
            </a:pPr>
            <a:r>
              <a:rPr lang="en-US" sz="1549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77321" y="2208588"/>
            <a:ext cx="6969110" cy="6301157"/>
            <a:chOff x="0" y="0"/>
            <a:chExt cx="940550" cy="8504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40550" cy="850404"/>
            </a:xfrm>
            <a:custGeom>
              <a:avLst/>
              <a:gdLst/>
              <a:ahLst/>
              <a:cxnLst/>
              <a:rect l="l" t="t" r="r" b="b"/>
              <a:pathLst>
                <a:path w="940550" h="850404">
                  <a:moveTo>
                    <a:pt x="25550" y="0"/>
                  </a:moveTo>
                  <a:lnTo>
                    <a:pt x="915000" y="0"/>
                  </a:lnTo>
                  <a:cubicBezTo>
                    <a:pt x="929111" y="0"/>
                    <a:pt x="940550" y="11439"/>
                    <a:pt x="940550" y="25550"/>
                  </a:cubicBezTo>
                  <a:lnTo>
                    <a:pt x="940550" y="824853"/>
                  </a:lnTo>
                  <a:cubicBezTo>
                    <a:pt x="940550" y="838964"/>
                    <a:pt x="929111" y="850404"/>
                    <a:pt x="915000" y="850404"/>
                  </a:cubicBezTo>
                  <a:lnTo>
                    <a:pt x="25550" y="850404"/>
                  </a:lnTo>
                  <a:cubicBezTo>
                    <a:pt x="11439" y="850404"/>
                    <a:pt x="0" y="838964"/>
                    <a:pt x="0" y="824853"/>
                  </a:cubicBezTo>
                  <a:lnTo>
                    <a:pt x="0" y="25550"/>
                  </a:lnTo>
                  <a:cubicBezTo>
                    <a:pt x="0" y="11439"/>
                    <a:pt x="11439" y="0"/>
                    <a:pt x="25550" y="0"/>
                  </a:cubicBezTo>
                  <a:close/>
                </a:path>
              </a:pathLst>
            </a:custGeom>
            <a:blipFill>
              <a:blip r:embed="rId2"/>
              <a:stretch>
                <a:fillRect l="-39299" r="-39299"/>
              </a:stretch>
            </a:blipFill>
            <a:ln w="3810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4" name="Freeform 4"/>
          <p:cNvSpPr/>
          <p:nvPr/>
        </p:nvSpPr>
        <p:spPr>
          <a:xfrm>
            <a:off x="1028700" y="9258300"/>
            <a:ext cx="1930051" cy="480758"/>
          </a:xfrm>
          <a:custGeom>
            <a:avLst/>
            <a:gdLst/>
            <a:ahLst/>
            <a:cxnLst/>
            <a:rect l="l" t="t" r="r" b="b"/>
            <a:pathLst>
              <a:path w="1930051" h="480758">
                <a:moveTo>
                  <a:pt x="0" y="0"/>
                </a:moveTo>
                <a:lnTo>
                  <a:pt x="1930051" y="0"/>
                </a:lnTo>
                <a:lnTo>
                  <a:pt x="1930051" y="480758"/>
                </a:lnTo>
                <a:lnTo>
                  <a:pt x="0" y="4807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92822"/>
            <a:ext cx="9261490" cy="286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STATEMENT </a:t>
            </a:r>
          </a:p>
          <a:p>
            <a:pPr algn="l">
              <a:lnSpc>
                <a:spcPts val="11439"/>
              </a:lnSpc>
            </a:pPr>
            <a:endParaRPr lang="en-US" sz="879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2151438"/>
            <a:ext cx="8633190" cy="6866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6"/>
              </a:lnSpc>
              <a:spcBef>
                <a:spcPct val="0"/>
              </a:spcBef>
            </a:pPr>
            <a:r>
              <a:rPr lang="en-US" sz="285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Maintaining cold chains for vaccines, medicines, and fresh produce is vital, as even small deviations cause spoilage, health risks, and financial losses. </a:t>
            </a:r>
          </a:p>
          <a:p>
            <a:pPr algn="l">
              <a:lnSpc>
                <a:spcPts val="3996"/>
              </a:lnSpc>
              <a:spcBef>
                <a:spcPct val="0"/>
              </a:spcBef>
            </a:pPr>
            <a:r>
              <a:rPr lang="en-US" sz="285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Globally, 25–50% of vaccines are wasted due to poor management, and despite major investments by Gavi and COVAX, reliability remains a challenge. </a:t>
            </a:r>
          </a:p>
          <a:p>
            <a:pPr algn="l">
              <a:lnSpc>
                <a:spcPts val="3996"/>
              </a:lnSpc>
              <a:spcBef>
                <a:spcPct val="0"/>
              </a:spcBef>
            </a:pPr>
            <a:r>
              <a:rPr lang="en-US" sz="285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 India there are 28,000 cold chain points nationwide. However, 10–15% of vaccines is spoilt annually, with wastage reaching 27% for DPT and 61% for BCG. 18–20% of fruits and vegetables are lost post-harvest.</a:t>
            </a:r>
          </a:p>
          <a:p>
            <a:pPr algn="l">
              <a:lnSpc>
                <a:spcPts val="2766"/>
              </a:lnSpc>
              <a:spcBef>
                <a:spcPct val="0"/>
              </a:spcBef>
            </a:pPr>
            <a:endParaRPr lang="en-US" sz="2854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9661890" y="5613132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5446" y="522585"/>
            <a:ext cx="8953234" cy="286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PROPOSED SOLUTION</a:t>
            </a:r>
          </a:p>
          <a:p>
            <a:pPr algn="l">
              <a:lnSpc>
                <a:spcPts val="11439"/>
              </a:lnSpc>
            </a:pPr>
            <a:endParaRPr lang="en-US" sz="879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360157" y="4695484"/>
            <a:ext cx="6453263" cy="216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Physics-informed mathematical models (spoilage kinetics, entropy trends) reveal interpretable degradation dynamics - offering insights that black-box ML alone cannot.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150430" y="6746534"/>
            <a:ext cx="5297265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ML models complement this by integrating multiple signals to yield calibrated spoilage probabilities.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95210" y="8254659"/>
            <a:ext cx="5319760" cy="172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2499" u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Visualization &amp; alerts allow proactive interventions, reducing vaccine and food wastage while ensuring safety.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05446" y="3277735"/>
            <a:ext cx="5083768" cy="128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IoT sensors capture temperature, humidity, gas levels, and door events in real time.</a:t>
            </a:r>
          </a:p>
        </p:txBody>
      </p:sp>
      <p:sp>
        <p:nvSpPr>
          <p:cNvPr id="7" name="Freeform 7"/>
          <p:cNvSpPr/>
          <p:nvPr/>
        </p:nvSpPr>
        <p:spPr>
          <a:xfrm rot="-5400000" flipV="1">
            <a:off x="15604691" y="3369369"/>
            <a:ext cx="4966183" cy="5011745"/>
          </a:xfrm>
          <a:custGeom>
            <a:avLst/>
            <a:gdLst/>
            <a:ahLst/>
            <a:cxnLst/>
            <a:rect l="l" t="t" r="r" b="b"/>
            <a:pathLst>
              <a:path w="4966183" h="5011745">
                <a:moveTo>
                  <a:pt x="0" y="5011745"/>
                </a:moveTo>
                <a:lnTo>
                  <a:pt x="4966183" y="5011745"/>
                </a:lnTo>
                <a:lnTo>
                  <a:pt x="4966183" y="0"/>
                </a:lnTo>
                <a:lnTo>
                  <a:pt x="0" y="0"/>
                </a:lnTo>
                <a:lnTo>
                  <a:pt x="0" y="501174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03</a:t>
            </a:r>
          </a:p>
        </p:txBody>
      </p:sp>
      <p:sp>
        <p:nvSpPr>
          <p:cNvPr id="9" name="Freeform 9"/>
          <p:cNvSpPr/>
          <p:nvPr/>
        </p:nvSpPr>
        <p:spPr>
          <a:xfrm>
            <a:off x="16086419" y="3325360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5"/>
                </a:lnTo>
                <a:lnTo>
                  <a:pt x="0" y="7237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858135" y="5151466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5" y="0"/>
                </a:lnTo>
                <a:lnTo>
                  <a:pt x="723775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05446" y="1982335"/>
            <a:ext cx="1558662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>
                <a:solidFill>
                  <a:srgbClr val="82D3B5"/>
                </a:solidFill>
                <a:latin typeface="Inter Medium"/>
                <a:ea typeface="Inter Medium"/>
                <a:cs typeface="Inter Medium"/>
                <a:sym typeface="Inter Medium"/>
              </a:rPr>
              <a:t>We propose a hybrid IoT–Maths–ML platform that predicts spoilage risk and explains why it happens. It also provides the optimum shortest path for transportation.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3141" y="1986227"/>
            <a:ext cx="8512755" cy="7253023"/>
            <a:chOff x="0" y="0"/>
            <a:chExt cx="998105" cy="8504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98105" cy="850404"/>
            </a:xfrm>
            <a:custGeom>
              <a:avLst/>
              <a:gdLst/>
              <a:ahLst/>
              <a:cxnLst/>
              <a:rect l="l" t="t" r="r" b="b"/>
              <a:pathLst>
                <a:path w="998105" h="850404">
                  <a:moveTo>
                    <a:pt x="20917" y="0"/>
                  </a:moveTo>
                  <a:lnTo>
                    <a:pt x="977187" y="0"/>
                  </a:lnTo>
                  <a:cubicBezTo>
                    <a:pt x="988740" y="0"/>
                    <a:pt x="998105" y="9365"/>
                    <a:pt x="998105" y="20917"/>
                  </a:cubicBezTo>
                  <a:lnTo>
                    <a:pt x="998105" y="829486"/>
                  </a:lnTo>
                  <a:cubicBezTo>
                    <a:pt x="998105" y="835034"/>
                    <a:pt x="995901" y="840354"/>
                    <a:pt x="991978" y="844277"/>
                  </a:cubicBezTo>
                  <a:cubicBezTo>
                    <a:pt x="988055" y="848200"/>
                    <a:pt x="982735" y="850404"/>
                    <a:pt x="977187" y="850404"/>
                  </a:cubicBezTo>
                  <a:lnTo>
                    <a:pt x="20917" y="850404"/>
                  </a:lnTo>
                  <a:cubicBezTo>
                    <a:pt x="15370" y="850404"/>
                    <a:pt x="10049" y="848200"/>
                    <a:pt x="6127" y="844277"/>
                  </a:cubicBezTo>
                  <a:cubicBezTo>
                    <a:pt x="2204" y="840354"/>
                    <a:pt x="0" y="835034"/>
                    <a:pt x="0" y="829486"/>
                  </a:cubicBezTo>
                  <a:lnTo>
                    <a:pt x="0" y="20917"/>
                  </a:lnTo>
                  <a:cubicBezTo>
                    <a:pt x="0" y="15370"/>
                    <a:pt x="2204" y="10049"/>
                    <a:pt x="6127" y="6127"/>
                  </a:cubicBezTo>
                  <a:cubicBezTo>
                    <a:pt x="10049" y="2204"/>
                    <a:pt x="15370" y="0"/>
                    <a:pt x="20917" y="0"/>
                  </a:cubicBezTo>
                  <a:close/>
                </a:path>
              </a:pathLst>
            </a:custGeom>
            <a:blipFill>
              <a:blip r:embed="rId2"/>
              <a:stretch>
                <a:fillRect l="-31532" r="-31532"/>
              </a:stretch>
            </a:blipFill>
            <a:ln w="38100" cap="rnd">
              <a:solidFill>
                <a:srgbClr val="FFFFFF"/>
              </a:solidFill>
              <a:prstDash val="solid"/>
              <a:round/>
            </a:ln>
          </p:spPr>
        </p:sp>
      </p:grpSp>
      <p:sp>
        <p:nvSpPr>
          <p:cNvPr id="4" name="Freeform 4"/>
          <p:cNvSpPr/>
          <p:nvPr/>
        </p:nvSpPr>
        <p:spPr>
          <a:xfrm>
            <a:off x="15627048" y="9258300"/>
            <a:ext cx="1930051" cy="480758"/>
          </a:xfrm>
          <a:custGeom>
            <a:avLst/>
            <a:gdLst/>
            <a:ahLst/>
            <a:cxnLst/>
            <a:rect l="l" t="t" r="r" b="b"/>
            <a:pathLst>
              <a:path w="1930051" h="480758">
                <a:moveTo>
                  <a:pt x="0" y="0"/>
                </a:moveTo>
                <a:lnTo>
                  <a:pt x="1930051" y="0"/>
                </a:lnTo>
                <a:lnTo>
                  <a:pt x="1930051" y="480758"/>
                </a:lnTo>
                <a:lnTo>
                  <a:pt x="0" y="4807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9144000" y="914400"/>
            <a:ext cx="8723000" cy="2832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79"/>
              </a:lnSpc>
            </a:pPr>
            <a:r>
              <a:rPr lang="en-US" sz="85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TECHNICAL APPROACH</a:t>
            </a:r>
          </a:p>
          <a:p>
            <a:pPr algn="l">
              <a:lnSpc>
                <a:spcPts val="11439"/>
              </a:lnSpc>
            </a:pPr>
            <a:endParaRPr lang="en-US" sz="859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004184" y="2441005"/>
            <a:ext cx="8887867" cy="7511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3892" lvl="1" indent="-241946" algn="l">
              <a:lnSpc>
                <a:spcPts val="3137"/>
              </a:lnSpc>
              <a:buAutoNum type="arabicPeriod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IoT Data Acquisition: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Deploy DHT, MQ-135, and water-level sensors.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Capture real-time telemetry: temperature, humidity, gas levels.</a:t>
            </a:r>
          </a:p>
          <a:p>
            <a:pPr marL="483892" lvl="1" indent="-241946" algn="l">
              <a:lnSpc>
                <a:spcPts val="3137"/>
              </a:lnSpc>
              <a:buAutoNum type="arabicPeriod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Mathematical &amp; Physics-Based Modeling: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Compute spoilage rates using Q₁₀ kinetics.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Detect anomalies using z-score and EWMA filters.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Provides interpretable failure-time predictions beyond black-box ML.</a:t>
            </a:r>
          </a:p>
          <a:p>
            <a:pPr marL="483892" lvl="1" indent="-241946" algn="l">
              <a:lnSpc>
                <a:spcPts val="3137"/>
              </a:lnSpc>
              <a:buAutoNum type="arabicPeriod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Machine Learning Layer: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Supervised models (Random Forest) combine multiple cues.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Output calibrated spoilage probability for actionable decision-making.</a:t>
            </a:r>
          </a:p>
          <a:p>
            <a:pPr marL="483892" lvl="1" indent="-241946" algn="l">
              <a:lnSpc>
                <a:spcPts val="3137"/>
              </a:lnSpc>
              <a:buAutoNum type="arabicPeriod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Integration &amp; Visualization:</a:t>
            </a:r>
          </a:p>
          <a:p>
            <a:pPr marL="967784" lvl="2" indent="-322595" algn="l">
              <a:lnSpc>
                <a:spcPts val="3137"/>
              </a:lnSpc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Real-time dashboards &amp; alerts.</a:t>
            </a:r>
          </a:p>
          <a:p>
            <a:pPr marL="967784" lvl="2" indent="-322595" algn="l">
              <a:lnSpc>
                <a:spcPts val="3137"/>
              </a:lnSpc>
              <a:spcBef>
                <a:spcPct val="0"/>
              </a:spcBef>
              <a:buFont typeface="Arial"/>
              <a:buChar char="⚬"/>
            </a:pPr>
            <a:r>
              <a:rPr lang="en-US" sz="224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Suggest corrective actions: rerouting, optimum routes, cold storage, or intervention.</a:t>
            </a:r>
          </a:p>
          <a:p>
            <a:pPr algn="l">
              <a:lnSpc>
                <a:spcPts val="2995"/>
              </a:lnSpc>
              <a:spcBef>
                <a:spcPct val="0"/>
              </a:spcBef>
            </a:pPr>
            <a:endParaRPr lang="en-US" sz="224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222646" y="327534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517924" y="363904"/>
            <a:ext cx="7845644" cy="286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DEMO/PROTOTYPE</a:t>
            </a:r>
          </a:p>
          <a:p>
            <a:pPr algn="l">
              <a:lnSpc>
                <a:spcPts val="11439"/>
              </a:lnSpc>
            </a:pPr>
            <a:endParaRPr lang="en-US" sz="8799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5924847" y="990600"/>
            <a:ext cx="1601153" cy="3433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05 (a)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F9043E-EA0F-88FF-67C4-4518EA446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2019300"/>
            <a:ext cx="7069094" cy="69254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3637094-20A9-75E9-A202-2434F1AED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019300"/>
            <a:ext cx="8001000" cy="67960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5677B7-CDDB-3265-9461-251B7A49F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36DED784-1654-9667-E0F7-5EB21FA82C0D}"/>
              </a:ext>
            </a:extLst>
          </p:cNvPr>
          <p:cNvSpPr txBox="1"/>
          <p:nvPr/>
        </p:nvSpPr>
        <p:spPr>
          <a:xfrm>
            <a:off x="517924" y="363904"/>
            <a:ext cx="7845644" cy="2869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DEMO/PROTOTYPE</a:t>
            </a:r>
          </a:p>
          <a:p>
            <a:pPr algn="l">
              <a:lnSpc>
                <a:spcPts val="11439"/>
              </a:lnSpc>
            </a:pPr>
            <a:endParaRPr lang="en-US" sz="8799" dirty="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85060D6-7D1C-D8F2-AB19-AB3F86A73795}"/>
              </a:ext>
            </a:extLst>
          </p:cNvPr>
          <p:cNvSpPr txBox="1"/>
          <p:nvPr/>
        </p:nvSpPr>
        <p:spPr>
          <a:xfrm>
            <a:off x="16039147" y="990600"/>
            <a:ext cx="1639253" cy="3433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05 (b)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E23AD5-6D86-8E3B-6977-D11219CF8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111817"/>
            <a:ext cx="9715500" cy="455414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3EA31E-610E-0082-F6A6-60AF8FBE3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171699"/>
            <a:ext cx="5562600" cy="741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99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6610" y="5469481"/>
            <a:ext cx="7897058" cy="431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IMPACT AND USE CASES</a:t>
            </a:r>
          </a:p>
          <a:p>
            <a:pPr algn="l">
              <a:lnSpc>
                <a:spcPts val="11439"/>
              </a:lnSpc>
            </a:pPr>
            <a:endParaRPr lang="en-US" sz="8799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765445" y="5593306"/>
            <a:ext cx="8912354" cy="408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3"/>
              </a:lnSpc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Who benefits:</a:t>
            </a:r>
          </a:p>
          <a:p>
            <a:pPr marL="501762" lvl="1" indent="-25088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Pharma distributors, FPOs, kirana-linked cold storages</a:t>
            </a:r>
          </a:p>
          <a:p>
            <a:pPr marL="501762" lvl="1" indent="-25088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Healthcare systems: preserve vaccine potency, reduce re-vaccination costs.</a:t>
            </a:r>
          </a:p>
          <a:p>
            <a:pPr marL="501762" lvl="1" indent="-25088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Food distribution: minimize spoilage of dairy, seafood produce.</a:t>
            </a:r>
          </a:p>
          <a:p>
            <a:pPr marL="501762" lvl="1" indent="-25088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Logistics operators: optimize routing and storage.</a:t>
            </a:r>
          </a:p>
          <a:p>
            <a:pPr marL="501762" lvl="1" indent="-250881" algn="l">
              <a:lnSpc>
                <a:spcPts val="3253"/>
              </a:lnSpc>
              <a:spcBef>
                <a:spcPct val="0"/>
              </a:spcBef>
              <a:buFont typeface="Arial"/>
              <a:buChar char="•"/>
            </a:pPr>
            <a:r>
              <a:rPr lang="en-US" sz="23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Governments &amp; NGOs: ensure equitable delivery in remote areas.</a:t>
            </a:r>
          </a:p>
          <a:p>
            <a:pPr algn="l">
              <a:lnSpc>
                <a:spcPts val="3253"/>
              </a:lnSpc>
              <a:spcBef>
                <a:spcPct val="0"/>
              </a:spcBef>
            </a:pPr>
            <a:endParaRPr lang="en-US" sz="2324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" name="Freeform 4"/>
          <p:cNvSpPr/>
          <p:nvPr/>
        </p:nvSpPr>
        <p:spPr>
          <a:xfrm rot="-1244437">
            <a:off x="14170777" y="8451045"/>
            <a:ext cx="5984713" cy="2578867"/>
          </a:xfrm>
          <a:custGeom>
            <a:avLst/>
            <a:gdLst/>
            <a:ahLst/>
            <a:cxnLst/>
            <a:rect l="l" t="t" r="r" b="b"/>
            <a:pathLst>
              <a:path w="5984713" h="2578867">
                <a:moveTo>
                  <a:pt x="0" y="0"/>
                </a:moveTo>
                <a:lnTo>
                  <a:pt x="5984712" y="0"/>
                </a:lnTo>
                <a:lnTo>
                  <a:pt x="5984712" y="2578867"/>
                </a:lnTo>
                <a:lnTo>
                  <a:pt x="0" y="2578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846693" y="526740"/>
            <a:ext cx="5109241" cy="4713883"/>
          </a:xfrm>
          <a:custGeom>
            <a:avLst/>
            <a:gdLst/>
            <a:ahLst/>
            <a:cxnLst/>
            <a:rect l="l" t="t" r="r" b="b"/>
            <a:pathLst>
              <a:path w="5109241" h="4713883">
                <a:moveTo>
                  <a:pt x="0" y="0"/>
                </a:moveTo>
                <a:lnTo>
                  <a:pt x="5109241" y="0"/>
                </a:lnTo>
                <a:lnTo>
                  <a:pt x="5109241" y="4713882"/>
                </a:lnTo>
                <a:lnTo>
                  <a:pt x="0" y="47138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858054" y="768894"/>
            <a:ext cx="8066793" cy="4557738"/>
          </a:xfrm>
          <a:custGeom>
            <a:avLst/>
            <a:gdLst/>
            <a:ahLst/>
            <a:cxnLst/>
            <a:rect l="l" t="t" r="r" b="b"/>
            <a:pathLst>
              <a:path w="8066793" h="4557738">
                <a:moveTo>
                  <a:pt x="0" y="0"/>
                </a:moveTo>
                <a:lnTo>
                  <a:pt x="8066793" y="0"/>
                </a:lnTo>
                <a:lnTo>
                  <a:pt x="8066793" y="4557738"/>
                </a:lnTo>
                <a:lnTo>
                  <a:pt x="0" y="45577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924847" y="524101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7725" y="2151438"/>
            <a:ext cx="10308999" cy="6919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Real-world applications:</a:t>
            </a: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Vaccine programs in LMICs to cut 25–50% waste.</a:t>
            </a: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Environmental impact reduction by lowering cold storage energy &amp; waste (40% of India’s food gets spoiled in the supply chain).</a:t>
            </a: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Integration with systems like Gavi and Nexleaf which underscore the need for live data in cold chain.</a:t>
            </a:r>
          </a:p>
          <a:p>
            <a:pPr marL="610784" lvl="1" indent="-305392" algn="l">
              <a:lnSpc>
                <a:spcPts val="3960"/>
              </a:lnSpc>
              <a:buFont typeface="Arial"/>
              <a:buChar char="•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Scalability &amp; Sustainability:</a:t>
            </a:r>
          </a:p>
          <a:p>
            <a:pPr marL="1221569" lvl="2" indent="-407190" algn="l">
              <a:lnSpc>
                <a:spcPts val="3960"/>
              </a:lnSpc>
              <a:buFont typeface="Arial"/>
              <a:buChar char="⚬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Demo can be upscaled. Physics-informed model ensures effectiveness even with limited training data.</a:t>
            </a:r>
          </a:p>
          <a:p>
            <a:pPr marL="1221569" lvl="2" indent="-407190" algn="l">
              <a:lnSpc>
                <a:spcPts val="3960"/>
              </a:lnSpc>
              <a:spcBef>
                <a:spcPct val="0"/>
              </a:spcBef>
              <a:buFont typeface="Arial"/>
              <a:buChar char="⚬"/>
            </a:pPr>
            <a:r>
              <a:rPr lang="en-US" sz="282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Opens path to integration with logistics APIs, remote rural deployment via mobile networks, and sustainable optimization.</a:t>
            </a:r>
          </a:p>
          <a:p>
            <a:pPr algn="l">
              <a:lnSpc>
                <a:spcPts val="3960"/>
              </a:lnSpc>
              <a:spcBef>
                <a:spcPct val="0"/>
              </a:spcBef>
            </a:pPr>
            <a:endParaRPr lang="en-US" sz="282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Freeform 3"/>
          <p:cNvSpPr/>
          <p:nvPr/>
        </p:nvSpPr>
        <p:spPr>
          <a:xfrm rot="4043485">
            <a:off x="9972936" y="8759487"/>
            <a:ext cx="2074307" cy="2124523"/>
          </a:xfrm>
          <a:custGeom>
            <a:avLst/>
            <a:gdLst/>
            <a:ahLst/>
            <a:cxnLst/>
            <a:rect l="l" t="t" r="r" b="b"/>
            <a:pathLst>
              <a:path w="2074307" h="2124523">
                <a:moveTo>
                  <a:pt x="0" y="0"/>
                </a:moveTo>
                <a:lnTo>
                  <a:pt x="2074307" y="0"/>
                </a:lnTo>
                <a:lnTo>
                  <a:pt x="2074307" y="2124522"/>
                </a:lnTo>
                <a:lnTo>
                  <a:pt x="0" y="2124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04924" y="9487317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434592" y="3356966"/>
            <a:ext cx="6212360" cy="4055873"/>
          </a:xfrm>
          <a:custGeom>
            <a:avLst/>
            <a:gdLst/>
            <a:ahLst/>
            <a:cxnLst/>
            <a:rect l="l" t="t" r="r" b="b"/>
            <a:pathLst>
              <a:path w="6212360" h="4055873">
                <a:moveTo>
                  <a:pt x="0" y="0"/>
                </a:moveTo>
                <a:lnTo>
                  <a:pt x="6212359" y="0"/>
                </a:lnTo>
                <a:lnTo>
                  <a:pt x="6212359" y="4055872"/>
                </a:lnTo>
                <a:lnTo>
                  <a:pt x="0" y="40558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379" t="-154" r="-8736" b="-15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05282" y="492125"/>
            <a:ext cx="10351442" cy="1421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IMPACT AND USE CASES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24847" y="990600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4955"/>
            <a:ext cx="9347027" cy="1421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39"/>
              </a:lnSpc>
            </a:pPr>
            <a:r>
              <a:rPr lang="en-US" sz="87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CHALLENGES FACED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82184" y="2390258"/>
            <a:ext cx="5191692" cy="1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Scarcity of Labeled Spoilage Data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Limited ground truth; reliance on physics-based models.</a:t>
            </a:r>
          </a:p>
        </p:txBody>
      </p:sp>
      <p:sp>
        <p:nvSpPr>
          <p:cNvPr id="4" name="Freeform 4"/>
          <p:cNvSpPr/>
          <p:nvPr/>
        </p:nvSpPr>
        <p:spPr>
          <a:xfrm>
            <a:off x="15662736" y="9456420"/>
            <a:ext cx="1930051" cy="480758"/>
          </a:xfrm>
          <a:custGeom>
            <a:avLst/>
            <a:gdLst/>
            <a:ahLst/>
            <a:cxnLst/>
            <a:rect l="l" t="t" r="r" b="b"/>
            <a:pathLst>
              <a:path w="1930051" h="480758">
                <a:moveTo>
                  <a:pt x="0" y="0"/>
                </a:moveTo>
                <a:lnTo>
                  <a:pt x="1930051" y="0"/>
                </a:lnTo>
                <a:lnTo>
                  <a:pt x="1930051" y="480758"/>
                </a:lnTo>
                <a:lnTo>
                  <a:pt x="0" y="4807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198224" y="560705"/>
            <a:ext cx="1334453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Page 08</a:t>
            </a:r>
          </a:p>
        </p:txBody>
      </p:sp>
      <p:sp>
        <p:nvSpPr>
          <p:cNvPr id="6" name="Freeform 6"/>
          <p:cNvSpPr/>
          <p:nvPr/>
        </p:nvSpPr>
        <p:spPr>
          <a:xfrm>
            <a:off x="17230899" y="1943218"/>
            <a:ext cx="723776" cy="723776"/>
          </a:xfrm>
          <a:custGeom>
            <a:avLst/>
            <a:gdLst/>
            <a:ahLst/>
            <a:cxnLst/>
            <a:rect l="l" t="t" r="r" b="b"/>
            <a:pathLst>
              <a:path w="723776" h="723776">
                <a:moveTo>
                  <a:pt x="0" y="0"/>
                </a:moveTo>
                <a:lnTo>
                  <a:pt x="723776" y="0"/>
                </a:lnTo>
                <a:lnTo>
                  <a:pt x="723776" y="723776"/>
                </a:lnTo>
                <a:lnTo>
                  <a:pt x="0" y="7237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003586" y="4116761"/>
            <a:ext cx="4830019" cy="166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Data Latency or Loss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Telemetry gaps affecting real-time monitoring.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378030" y="4116761"/>
            <a:ext cx="4830019" cy="1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Product-Specific Variability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Different perishables have unique spoilage thresholds.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75727" y="2284758"/>
            <a:ext cx="5372528" cy="1243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Sensor Noise and Drift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Fluctuations in readings requiring calibration and smoothing.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98971" y="6010275"/>
            <a:ext cx="4830019" cy="166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Calibration of Physics Models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Accurate Q₁₀ indices need experimental validation.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375727" y="5955057"/>
            <a:ext cx="4830019" cy="166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Alert Threshold Tuning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Balancing early warnings and false alarms.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 dirty="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425655" y="7814659"/>
            <a:ext cx="4830019" cy="1663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82D3B5"/>
                </a:solidFill>
                <a:latin typeface="Inter"/>
                <a:ea typeface="Inter"/>
                <a:cs typeface="Inter"/>
                <a:sym typeface="Inter"/>
              </a:rPr>
              <a:t>Regulatory Compliance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Ensuring adherence to local cold-chain standards.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399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731</Words>
  <Application>Microsoft Office PowerPoint</Application>
  <PresentationFormat>Custom</PresentationFormat>
  <Paragraphs>92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Inter Medium</vt:lpstr>
      <vt:lpstr>Anton</vt:lpstr>
      <vt:lpstr>Inter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InnovAct</dc:title>
  <cp:lastModifiedBy>Janie M Sidhikh</cp:lastModifiedBy>
  <cp:revision>2</cp:revision>
  <dcterms:created xsi:type="dcterms:W3CDTF">2006-08-16T00:00:00Z</dcterms:created>
  <dcterms:modified xsi:type="dcterms:W3CDTF">2025-08-25T08:55:27Z</dcterms:modified>
  <dc:identifier>DAGxDtrS6zw</dc:identifier>
</cp:coreProperties>
</file>

<file path=docProps/thumbnail.jpeg>
</file>